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3BBFF053-BB7F-478E-9FB2-8721BFC806DC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09565E24-B77B-4282-BC30-4FC37F564F1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20561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6090A-D982-4F6F-AEA7-A7EE33F32C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2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991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256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425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563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602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783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632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069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997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468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4905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1E925-F149-456C-94C9-45A667C032F2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EEDF6-F9B1-4AA2-A322-67F7D7E10D7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338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1981200" y="704851"/>
            <a:ext cx="8229600" cy="7794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eaLnBrk="1" hangingPunct="1"/>
            <a:r>
              <a:rPr lang="fa-IR" altLang="en-US" sz="2400" i="1" dirty="0">
                <a:solidFill>
                  <a:srgbClr val="FFC000"/>
                </a:solidFill>
                <a:cs typeface="B Titr" panose="00000700000000000000" pitchFamily="2" charset="-78"/>
              </a:rPr>
              <a:t>مستندات قانونی معافيت مالياتي سازمانهاي مردم نهاد </a:t>
            </a:r>
            <a:endParaRPr lang="en-US" altLang="en-US" sz="2400" i="1" dirty="0">
              <a:solidFill>
                <a:srgbClr val="FFC000"/>
              </a:solidFill>
              <a:cs typeface="B Titr" panose="00000700000000000000" pitchFamily="2" charset="-78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1917700" y="2073275"/>
            <a:ext cx="8229600" cy="4032250"/>
          </a:xfrm>
        </p:spPr>
        <p:txBody>
          <a:bodyPr>
            <a:normAutofit/>
          </a:bodyPr>
          <a:lstStyle/>
          <a:p>
            <a:pPr algn="ctr" rtl="1" eaLnBrk="1" hangingPunct="1"/>
            <a:r>
              <a:rPr lang="fa-IR" altLang="en-US" sz="1800" dirty="0">
                <a:ea typeface="Times New Roman" panose="02020603050405020304" pitchFamily="18" charset="0"/>
                <a:cs typeface="B Titr" panose="00000700000000000000" pitchFamily="2" charset="-78"/>
              </a:rPr>
              <a:t>معافیت مالیاتی سازمانهای مردم نهاد در ماده 139  قانون مالیاتهای مستقیم مصوب سال 1380  (اصلاحی 93/12/11 ) بشرح زیر پیش بینی شده است :</a:t>
            </a:r>
          </a:p>
          <a:p>
            <a:pPr algn="ctr" rtl="1" eaLnBrk="1" hangingPunct="1"/>
            <a:endParaRPr lang="fa-IR" altLang="en-US" sz="1800" dirty="0">
              <a:solidFill>
                <a:srgbClr val="0000CC"/>
              </a:solidFill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ctr" rtl="1" eaLnBrk="1" hangingPunct="1">
              <a:buFont typeface="Wingdings 2" panose="05020102010507070707" pitchFamily="18" charset="2"/>
              <a:buNone/>
            </a:pPr>
            <a:endParaRPr lang="fa-IR" altLang="en-US" sz="1800" dirty="0">
              <a:solidFill>
                <a:srgbClr val="0000CC"/>
              </a:solidFill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justLow" rtl="1" eaLnBrk="1" hangingPunct="1"/>
            <a:r>
              <a:rPr lang="fa-IR" altLang="en-US" dirty="0" smtClean="0">
                <a:ea typeface="Times New Roman" panose="02020603050405020304" pitchFamily="18" charset="0"/>
                <a:cs typeface="B Titr" panose="00000700000000000000" pitchFamily="2" charset="-78"/>
              </a:rPr>
              <a:t>- </a:t>
            </a:r>
            <a:r>
              <a:rPr lang="fa-IR" altLang="en-US" sz="2400" b="1" dirty="0">
                <a:ea typeface="Times New Roman" panose="02020603050405020304" pitchFamily="18" charset="0"/>
                <a:cs typeface="B Nazanin" pitchFamily="2" charset="-78"/>
              </a:rPr>
              <a:t>بند " ط" ماده 139 ؛ کمکها و هدایای نقدی و غیر نقدی موسسات خیریه و عام المنفعه که به ثبت رسیده اند مشروط بر آن که به موجب اساسنامه آنها صرف امور بهداشت و درمان (مندرج در بند ح) شود و سازمان امور مالیاتی کشور بر درآمد و هزینه آنها نظارت کنداز پرداخت مالیات معاف است.</a:t>
            </a:r>
            <a:endParaRPr lang="en-US" altLang="en-US" sz="2400" b="1" dirty="0">
              <a:ea typeface="Times New Roman" panose="02020603050405020304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73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095500" y="179380"/>
            <a:ext cx="8126730" cy="74622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a-IR" sz="2800" i="1" dirty="0">
                <a:solidFill>
                  <a:srgbClr val="C00000"/>
                </a:solidFill>
              </a:rPr>
              <a:t/>
            </a:r>
            <a:br>
              <a:rPr lang="fa-IR" sz="2800" i="1" dirty="0">
                <a:solidFill>
                  <a:srgbClr val="C00000"/>
                </a:solidFill>
              </a:rPr>
            </a:br>
            <a:r>
              <a:rPr lang="fa-IR" sz="2800" i="1" dirty="0">
                <a:solidFill>
                  <a:schemeClr val="accent2">
                    <a:lumMod val="20000"/>
                    <a:lumOff val="80000"/>
                  </a:schemeClr>
                </a:solidFill>
                <a:cs typeface="B Titr" pitchFamily="2" charset="-78"/>
              </a:rPr>
              <a:t>معافیت مالیاتی سازمانهای مردم نهاد</a:t>
            </a:r>
            <a:br>
              <a:rPr lang="fa-IR" sz="2800" i="1" dirty="0">
                <a:solidFill>
                  <a:schemeClr val="accent2">
                    <a:lumMod val="20000"/>
                    <a:lumOff val="80000"/>
                  </a:schemeClr>
                </a:solidFill>
                <a:cs typeface="B Titr" pitchFamily="2" charset="-78"/>
              </a:rPr>
            </a:br>
            <a:r>
              <a:rPr lang="fa-IR" sz="1800" i="1" dirty="0">
                <a:solidFill>
                  <a:schemeClr val="accent2">
                    <a:lumMod val="20000"/>
                    <a:lumOff val="80000"/>
                  </a:schemeClr>
                </a:solidFill>
                <a:cs typeface="B Titr" pitchFamily="2" charset="-78"/>
              </a:rPr>
              <a:t>ماده 139 قانون مالیاتهای مستقیم </a:t>
            </a:r>
            <a:r>
              <a:rPr lang="en-US" sz="1800" i="1" dirty="0">
                <a:solidFill>
                  <a:schemeClr val="bg1"/>
                </a:solidFill>
                <a:cs typeface="B Titr" pitchFamily="2" charset="-78"/>
              </a:rPr>
              <a:t/>
            </a:r>
            <a:br>
              <a:rPr lang="en-US" sz="1800" i="1" dirty="0">
                <a:solidFill>
                  <a:schemeClr val="bg1"/>
                </a:solidFill>
                <a:cs typeface="B Titr" pitchFamily="2" charset="-78"/>
              </a:rPr>
            </a:br>
            <a:endParaRPr lang="en-US" sz="28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3" name="Rectangle 3"/>
          <p:cNvSpPr>
            <a:spLocks noGrp="1"/>
          </p:cNvSpPr>
          <p:nvPr>
            <p:ph idx="1"/>
          </p:nvPr>
        </p:nvSpPr>
        <p:spPr>
          <a:xfrm>
            <a:off x="2152650" y="1825624"/>
            <a:ext cx="7886700" cy="4194176"/>
          </a:xfrm>
        </p:spPr>
        <p:txBody>
          <a:bodyPr>
            <a:normAutofit fontScale="92500" lnSpcReduction="10000"/>
          </a:bodyPr>
          <a:lstStyle/>
          <a:p>
            <a:pPr algn="ctr" rtl="1" eaLnBrk="1" hangingPunct="1">
              <a:buFont typeface="Wingdings 2" panose="05020102010507070707" pitchFamily="18" charset="2"/>
              <a:buNone/>
              <a:defRPr/>
            </a:pPr>
            <a:r>
              <a:rPr lang="fa-IR" altLang="en-US" sz="2000" dirty="0">
                <a:ea typeface="Times New Roman" panose="02020603050405020304" pitchFamily="18" charset="0"/>
                <a:cs typeface="B Nazanin" pitchFamily="2" charset="-78"/>
              </a:rPr>
              <a:t>نکته مهم : معافیت مالیاتی سازمانهای مردم نهاد معافیت مشروط می باشد و اعطای معافیت صرفا در صورتی انجام می شود که مقررات ذیل در فعالیت سازمان لحاظ شود :</a:t>
            </a:r>
          </a:p>
          <a:p>
            <a:pPr marL="457200" indent="-457200" algn="justLow" rtl="1">
              <a:buFont typeface="+mj-lt"/>
              <a:buAutoNum type="arabicPeriod"/>
              <a:defRPr/>
            </a:pPr>
            <a:r>
              <a:rPr lang="fa-IR" altLang="en-US" sz="2000" b="1" i="1" dirty="0">
                <a:ea typeface="Times New Roman" panose="02020603050405020304" pitchFamily="18" charset="0"/>
                <a:cs typeface="B Nazanin" pitchFamily="2" charset="-78"/>
              </a:rPr>
              <a:t> ثبت شخصیت حقوقی  </a:t>
            </a:r>
          </a:p>
          <a:p>
            <a:pPr marL="457200" indent="-457200" algn="justLow" rtl="1">
              <a:buFont typeface="+mj-lt"/>
              <a:buAutoNum type="arabicPeriod"/>
              <a:defRPr/>
            </a:pPr>
            <a:r>
              <a:rPr lang="fa-IR" altLang="en-US" sz="2000" b="1" i="1" dirty="0">
                <a:ea typeface="Times New Roman" panose="02020603050405020304" pitchFamily="18" charset="0"/>
                <a:cs typeface="B Nazanin" pitchFamily="2" charset="-78"/>
              </a:rPr>
              <a:t>  اخذ مجوز (پروانه فعالیت ) از مراجع قانونی ذیربط  </a:t>
            </a:r>
          </a:p>
          <a:p>
            <a:pPr marL="457200" indent="-457200" algn="justLow" rtl="1">
              <a:buFont typeface="+mj-lt"/>
              <a:buAutoNum type="arabicPeriod"/>
              <a:defRPr/>
            </a:pPr>
            <a:r>
              <a:rPr lang="fa-IR" altLang="en-US" sz="2000" b="1" i="1" dirty="0">
                <a:ea typeface="Times New Roman" panose="02020603050405020304" pitchFamily="18" charset="0"/>
                <a:cs typeface="B Nazanin" pitchFamily="2" charset="-78"/>
              </a:rPr>
              <a:t> تصريح اساسنامه بر مفاد ماده 139 ق . م . م . ( ماهیت غیرانتفاعی و  پیگیری امورعام المنفعه ، حق معامله و برداشت شخصي ، تعيين تكليف اموال قبل و بعد از انحلال )</a:t>
            </a:r>
          </a:p>
          <a:p>
            <a:pPr marL="457200" indent="-457200" algn="justLow" rtl="1">
              <a:buFont typeface="+mj-lt"/>
              <a:buAutoNum type="arabicPeriod"/>
              <a:defRPr/>
            </a:pPr>
            <a:r>
              <a:rPr lang="fa-IR" altLang="en-US" sz="2000" b="1" i="1" dirty="0">
                <a:ea typeface="Times New Roman" panose="02020603050405020304" pitchFamily="18" charset="0"/>
                <a:cs typeface="B Nazanin" pitchFamily="2" charset="-78"/>
              </a:rPr>
              <a:t> افتتاح حساب بانكي و انجام كليه امورمالي از طريق بانك </a:t>
            </a:r>
          </a:p>
          <a:p>
            <a:pPr marL="457200" indent="-457200" algn="justLow" rtl="1">
              <a:buFont typeface="+mj-lt"/>
              <a:buAutoNum type="arabicPeriod"/>
              <a:defRPr/>
            </a:pPr>
            <a:r>
              <a:rPr lang="fa-IR" altLang="en-US" sz="2000" b="1" i="1" dirty="0">
                <a:ea typeface="Times New Roman" panose="02020603050405020304" pitchFamily="18" charset="0"/>
                <a:cs typeface="B Nazanin" pitchFamily="2" charset="-78"/>
              </a:rPr>
              <a:t> تشكيل پرونده  دراداره امور مالياتي محل اقامت بلافاصله بعد از دریافت پروانه فعالیت + اخذشماره اقتصادي</a:t>
            </a:r>
          </a:p>
          <a:p>
            <a:pPr marL="457200" indent="-457200" algn="justLow" rtl="1">
              <a:buFont typeface="+mj-lt"/>
              <a:buAutoNum type="arabicPeriod"/>
              <a:defRPr/>
            </a:pPr>
            <a:r>
              <a:rPr lang="fa-IR" altLang="en-US" sz="2000" b="1" i="1" dirty="0">
                <a:ea typeface="Times New Roman" panose="02020603050405020304" pitchFamily="18" charset="0"/>
                <a:cs typeface="B Nazanin" pitchFamily="2" charset="-78"/>
              </a:rPr>
              <a:t> تعيين ناظر مالي توسط اداره دارایی  </a:t>
            </a:r>
          </a:p>
          <a:p>
            <a:pPr marL="457200" indent="-457200" algn="justLow" rtl="1">
              <a:buFont typeface="+mj-lt"/>
              <a:buAutoNum type="arabicPeriod"/>
              <a:defRPr/>
            </a:pPr>
            <a:r>
              <a:rPr lang="fa-IR" altLang="en-US" sz="2000" b="1" i="1" dirty="0">
                <a:ea typeface="Times New Roman" panose="02020603050405020304" pitchFamily="18" charset="0"/>
                <a:cs typeface="B Nazanin" pitchFamily="2" charset="-78"/>
              </a:rPr>
              <a:t> تسليم اظهارنامه مالیاتی درپایان هرسال مالی توسط موسسات خیریه</a:t>
            </a:r>
          </a:p>
          <a:p>
            <a:pPr marL="457200" indent="-457200" algn="justLow" rtl="1">
              <a:buFont typeface="+mj-lt"/>
              <a:buAutoNum type="arabicPeriod"/>
              <a:defRPr/>
            </a:pPr>
            <a:r>
              <a:rPr lang="fa-IR" altLang="en-US" sz="1200" b="1" i="1" dirty="0">
                <a:ea typeface="Times New Roman" panose="02020603050405020304" pitchFamily="18" charset="0"/>
                <a:cs typeface="B Titr" panose="00000700000000000000" pitchFamily="2" charset="-78"/>
              </a:rPr>
              <a:t> </a:t>
            </a:r>
            <a:r>
              <a:rPr lang="fa-IR" altLang="en-US" sz="2000" dirty="0">
                <a:ea typeface="Times New Roman" panose="02020603050405020304" pitchFamily="18" charset="0"/>
                <a:cs typeface="B Nazanin" pitchFamily="2" charset="-78"/>
              </a:rPr>
              <a:t>تمركزکلیه فعالیتها در چهارچوب موضوع فعالیت و اهداف مندرج دراساسنامه مصوب و عدم انجام فعالیتهای تجاری صرف . </a:t>
            </a:r>
          </a:p>
          <a:p>
            <a:pPr algn="r" rtl="1" eaLnBrk="1" hangingPunct="1">
              <a:buFont typeface="Wingdings 2" panose="05020102010507070707" pitchFamily="18" charset="2"/>
              <a:buNone/>
              <a:defRPr/>
            </a:pPr>
            <a:endParaRPr lang="en-US" altLang="en-US" sz="1000" dirty="0">
              <a:cs typeface="Majalla UI"/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2082800" y="1202267"/>
            <a:ext cx="8153400" cy="4148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CC0099"/>
                </a:solidFill>
                <a:latin typeface="+mj-lt"/>
                <a:ea typeface="+mj-ea"/>
                <a:cs typeface="B Titr" pitchFamily="2" charset="-78"/>
              </a:rPr>
              <a:t> </a:t>
            </a:r>
            <a:r>
              <a:rPr lang="fa-IR" altLang="en-US" sz="2000" dirty="0">
                <a:solidFill>
                  <a:srgbClr val="CC0099"/>
                </a:solidFill>
                <a:latin typeface="+mj-lt"/>
                <a:ea typeface="+mj-ea"/>
                <a:cs typeface="B Titr" panose="00000700000000000000" pitchFamily="2" charset="-78"/>
              </a:rPr>
              <a:t>شر</a:t>
            </a:r>
            <a:r>
              <a:rPr lang="fa-IR" altLang="en-US" sz="2000" i="1" dirty="0">
                <a:solidFill>
                  <a:srgbClr val="CC0099"/>
                </a:solidFill>
                <a:latin typeface="+mj-lt"/>
                <a:ea typeface="+mj-ea"/>
                <a:cs typeface="B Titr" panose="00000700000000000000" pitchFamily="2" charset="-78"/>
              </a:rPr>
              <a:t>ايط لازم  جهت برخورداري از معافيت مالياتي ماده 139 قانون مالياتهاي مستقيم</a:t>
            </a:r>
            <a:r>
              <a:rPr lang="fa-IR" altLang="en-US" sz="2000" dirty="0">
                <a:solidFill>
                  <a:srgbClr val="CC0099"/>
                </a:solidFill>
                <a:latin typeface="+mj-lt"/>
                <a:ea typeface="+mj-ea"/>
                <a:cs typeface="B Titr" panose="00000700000000000000" pitchFamily="2" charset="-78"/>
              </a:rPr>
              <a:t>  </a:t>
            </a:r>
            <a:endParaRPr lang="en-US" altLang="en-US" sz="2000" dirty="0">
              <a:solidFill>
                <a:srgbClr val="CC0099"/>
              </a:solidFill>
              <a:latin typeface="+mj-lt"/>
              <a:ea typeface="+mj-ea"/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24034" y="5929330"/>
            <a:ext cx="7572428" cy="928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به شرطی که از فعالیت اقتصادی پولی دریافت نکنند و خیریه‌بودن‌شان را اثبات کرده باشند. 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17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B Nazanin</vt:lpstr>
      <vt:lpstr>B Titr</vt:lpstr>
      <vt:lpstr>Calibri</vt:lpstr>
      <vt:lpstr>Calibri Light</vt:lpstr>
      <vt:lpstr>Majalla UI</vt:lpstr>
      <vt:lpstr>Times New Roman</vt:lpstr>
      <vt:lpstr>Wingdings 2</vt:lpstr>
      <vt:lpstr>Office Theme</vt:lpstr>
      <vt:lpstr>مستندات قانونی معافيت مالياتي سازمانهاي مردم نهاد </vt:lpstr>
      <vt:lpstr> معافیت مالیاتی سازمانهای مردم نهاد ماده 139 قانون مالیاتهای مستقیم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مستندات قانونی معافيت مالياتي سازمانهاي مردم نهاد </dc:title>
  <dc:creator>user</dc:creator>
  <cp:lastModifiedBy>user</cp:lastModifiedBy>
  <cp:revision>1</cp:revision>
  <dcterms:created xsi:type="dcterms:W3CDTF">2022-04-06T06:46:05Z</dcterms:created>
  <dcterms:modified xsi:type="dcterms:W3CDTF">2022-04-06T06:46:18Z</dcterms:modified>
</cp:coreProperties>
</file>